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05b02a52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205b02a52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0a7462d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20a7462d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205b02a52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205b02a52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20a7462d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20a7462d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05b02a52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205b02a52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05b02a52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205b02a52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205b02a52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205b02a52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05b02a52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05b02a52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056a2dc0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2056a2dc0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05b02a52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05b02a52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05b02a520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205b02a520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05b02a5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05b02a5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05b02a52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05b02a52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205b02a52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205b02a52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0a7462d3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20a7462d3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05b02a52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205b02a52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00036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Tweets en Relación con Variables Meteorológicas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4131100"/>
            <a:ext cx="62622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 L: Raúl Andrino, Matías Mussini, Antonio Reviejo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 txBox="1"/>
          <p:nvPr>
            <p:ph type="title"/>
          </p:nvPr>
        </p:nvSpPr>
        <p:spPr>
          <a:xfrm>
            <a:off x="1296125" y="142300"/>
            <a:ext cx="70305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Varianza (ANOVA)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325" y="1076800"/>
            <a:ext cx="3799876" cy="29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2"/>
          <p:cNvSpPr txBox="1"/>
          <p:nvPr/>
        </p:nvSpPr>
        <p:spPr>
          <a:xfrm>
            <a:off x="2643100" y="673888"/>
            <a:ext cx="4742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Tweets Día</a:t>
            </a:r>
            <a:endParaRPr b="1" sz="1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8" name="Google Shape;368;p22"/>
          <p:cNvSpPr txBox="1"/>
          <p:nvPr/>
        </p:nvSpPr>
        <p:spPr>
          <a:xfrm>
            <a:off x="1328600" y="4203375"/>
            <a:ext cx="3467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2"/>
                </a:solidFill>
                <a:highlight>
                  <a:srgbClr val="FFFFFF"/>
                </a:highlight>
              </a:rPr>
              <a:t>Valor p del ANOVA: </a:t>
            </a:r>
            <a:r>
              <a:rPr lang="es" sz="1050">
                <a:solidFill>
                  <a:schemeClr val="dk2"/>
                </a:solidFill>
                <a:highlight>
                  <a:schemeClr val="lt1"/>
                </a:highlight>
              </a:rPr>
              <a:t>0.09222475952389282</a:t>
            </a:r>
            <a:endParaRPr sz="1300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0" name="Google Shape;3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550" y="1076800"/>
            <a:ext cx="3799876" cy="295601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2"/>
          <p:cNvSpPr txBox="1"/>
          <p:nvPr/>
        </p:nvSpPr>
        <p:spPr>
          <a:xfrm>
            <a:off x="5174575" y="4180838"/>
            <a:ext cx="3441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2"/>
                </a:solidFill>
                <a:highlight>
                  <a:schemeClr val="lt1"/>
                </a:highlight>
              </a:rPr>
              <a:t>Valor p del ANOVA: 0.21878354371141961</a:t>
            </a:r>
            <a:endParaRPr sz="1300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"/>
          <p:cNvSpPr txBox="1"/>
          <p:nvPr>
            <p:ph type="title"/>
          </p:nvPr>
        </p:nvSpPr>
        <p:spPr>
          <a:xfrm>
            <a:off x="1303800" y="162550"/>
            <a:ext cx="70305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Varianza (ANOVA)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3"/>
          <p:cNvSpPr txBox="1"/>
          <p:nvPr/>
        </p:nvSpPr>
        <p:spPr>
          <a:xfrm>
            <a:off x="2666400" y="694138"/>
            <a:ext cx="4742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Tweets Noche</a:t>
            </a:r>
            <a:endParaRPr b="1" sz="1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8" name="Google Shape;3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025" y="1355725"/>
            <a:ext cx="3848205" cy="29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3"/>
          <p:cNvSpPr txBox="1"/>
          <p:nvPr/>
        </p:nvSpPr>
        <p:spPr>
          <a:xfrm>
            <a:off x="5244625" y="4347425"/>
            <a:ext cx="3510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2"/>
                </a:solidFill>
                <a:highlight>
                  <a:schemeClr val="lt1"/>
                </a:highlight>
              </a:rPr>
              <a:t>Valor p del ANOVA: 0.017766991798431123</a:t>
            </a:r>
            <a:endParaRPr sz="1300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0" name="Google Shape;380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1" name="Google Shape;3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38" y="1338787"/>
            <a:ext cx="3875971" cy="29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 txBox="1"/>
          <p:nvPr/>
        </p:nvSpPr>
        <p:spPr>
          <a:xfrm>
            <a:off x="1138738" y="4347425"/>
            <a:ext cx="3364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1F2328"/>
                </a:solidFill>
                <a:highlight>
                  <a:schemeClr val="lt1"/>
                </a:highlight>
              </a:rPr>
              <a:t>Valor p del ANOVA: </a:t>
            </a:r>
            <a:r>
              <a:rPr lang="es" sz="1050">
                <a:solidFill>
                  <a:schemeClr val="dk2"/>
                </a:solidFill>
                <a:highlight>
                  <a:schemeClr val="lt1"/>
                </a:highlight>
              </a:rPr>
              <a:t>0.04359749121404158</a:t>
            </a:r>
            <a:endParaRPr sz="1300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/>
          <p:nvPr>
            <p:ph type="title"/>
          </p:nvPr>
        </p:nvSpPr>
        <p:spPr>
          <a:xfrm>
            <a:off x="1319450" y="4209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correlación de variables (Temperatura y Número de Tweets)</a:t>
            </a:r>
            <a:endParaRPr/>
          </a:p>
        </p:txBody>
      </p:sp>
      <p:pic>
        <p:nvPicPr>
          <p:cNvPr id="388" name="Google Shape;3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925" y="1525775"/>
            <a:ext cx="4498000" cy="2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75" y="1469225"/>
            <a:ext cx="4253850" cy="16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075" y="3202745"/>
            <a:ext cx="4253850" cy="164183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2" name="Google Shape;392;p24"/>
          <p:cNvSpPr txBox="1"/>
          <p:nvPr/>
        </p:nvSpPr>
        <p:spPr>
          <a:xfrm>
            <a:off x="5314972" y="4457000"/>
            <a:ext cx="2703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Correlación de Pearson: 0.21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Correlación de Spearman: 0.26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"/>
          <p:cNvSpPr txBox="1"/>
          <p:nvPr>
            <p:ph type="title"/>
          </p:nvPr>
        </p:nvSpPr>
        <p:spPr>
          <a:xfrm>
            <a:off x="1319450" y="4209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correlación de variables (Temperatura y Número de Tweets)</a:t>
            </a:r>
            <a:endParaRPr/>
          </a:p>
        </p:txBody>
      </p:sp>
      <p:pic>
        <p:nvPicPr>
          <p:cNvPr id="398" name="Google Shape;3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325" y="1660025"/>
            <a:ext cx="4420401" cy="28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75" y="1678851"/>
            <a:ext cx="4361925" cy="280877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5"/>
          <p:cNvSpPr txBox="1"/>
          <p:nvPr/>
        </p:nvSpPr>
        <p:spPr>
          <a:xfrm>
            <a:off x="7054625" y="4459275"/>
            <a:ext cx="2107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2" name="Google Shape;402;p25"/>
          <p:cNvSpPr txBox="1"/>
          <p:nvPr/>
        </p:nvSpPr>
        <p:spPr>
          <a:xfrm>
            <a:off x="4915425" y="4487625"/>
            <a:ext cx="3720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Correlación de Pearson: 0.02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Correlación de Spearman: 0.01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25"/>
          <p:cNvSpPr txBox="1"/>
          <p:nvPr/>
        </p:nvSpPr>
        <p:spPr>
          <a:xfrm>
            <a:off x="531038" y="4487625"/>
            <a:ext cx="3720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Correlación de Pearson: 0.32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Correlación de Spearman: 0.33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"/>
          <p:cNvSpPr txBox="1"/>
          <p:nvPr>
            <p:ph type="title"/>
          </p:nvPr>
        </p:nvSpPr>
        <p:spPr>
          <a:xfrm>
            <a:off x="1231925" y="641575"/>
            <a:ext cx="73761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topics en día y noche con LDA</a:t>
            </a:r>
            <a:endParaRPr/>
          </a:p>
        </p:txBody>
      </p:sp>
      <p:sp>
        <p:nvSpPr>
          <p:cNvPr id="409" name="Google Shape;409;p26"/>
          <p:cNvSpPr txBox="1"/>
          <p:nvPr/>
        </p:nvSpPr>
        <p:spPr>
          <a:xfrm>
            <a:off x="108750" y="1481200"/>
            <a:ext cx="5505300" cy="3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Noche</a:t>
            </a:r>
            <a:endParaRPr b="1" sz="1300">
              <a:solidFill>
                <a:srgbClr val="1F2328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300"/>
              <a:buFont typeface="Nunito"/>
              <a:buChar char="●"/>
            </a:pPr>
            <a:r>
              <a:rPr b="1"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Topic 0: </a:t>
            </a:r>
            <a:r>
              <a:rPr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vou, ter, queria, pra, amor, vida, quero, ver, boa, dormir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300"/>
              <a:buFont typeface="Nunito"/>
              <a:buChar char="●"/>
            </a:pPr>
            <a:r>
              <a:rPr b="1"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Topic 1:</a:t>
            </a:r>
            <a:r>
              <a:rPr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pra, queria, nao, tanto, vai, amo, vou, fazer, aqui, mano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300"/>
              <a:buFont typeface="Nunito"/>
              <a:buChar char="●"/>
            </a:pPr>
            <a:r>
              <a:rPr b="1"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Topic 2:</a:t>
            </a:r>
            <a:r>
              <a:rPr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voc, agora, bem, pra, sim, triste, hoje, nada, assim, tudo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Perplexity y Log Likelihood bajo → temas específicos, menos incertidumbre en predicciones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1F2328"/>
                </a:solidFill>
                <a:highlight>
                  <a:srgbClr val="FFFFFF"/>
                </a:highlight>
              </a:rPr>
              <a:t>Día</a:t>
            </a:r>
            <a:endParaRPr b="1" sz="13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F2328"/>
              </a:buClr>
              <a:buSzPts val="1300"/>
              <a:buFont typeface="Nunito"/>
              <a:buChar char="●"/>
            </a:pPr>
            <a:r>
              <a:rPr b="1"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Topic 0:</a:t>
            </a:r>
            <a:r>
              <a:rPr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pra, dia, bom, ter, vou, bem, vai, tudo, ver, aún 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300"/>
              <a:buFont typeface="Nunito"/>
              <a:buChar char="●"/>
            </a:pPr>
            <a:r>
              <a:rPr b="1"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Topic 1:</a:t>
            </a:r>
            <a:r>
              <a:rPr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sei, pra, queria, hacer, tanto, quedar, casa, nada, voy, buena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300"/>
              <a:buFont typeface="Nunito"/>
              <a:buChar char="●"/>
            </a:pPr>
            <a:r>
              <a:rPr b="1"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Topic 2:</a:t>
            </a:r>
            <a:r>
              <a:rPr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quiero, est, voc, gente, vida, vel, rio, mejor, hace, todos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Perplexity y Log Likelihood alto → temas generales</a:t>
            </a:r>
            <a:r>
              <a:rPr lang="es" sz="1200">
                <a:solidFill>
                  <a:srgbClr val="1F2328"/>
                </a:solidFill>
                <a:highlight>
                  <a:srgbClr val="FFFFFF"/>
                </a:highlight>
              </a:rPr>
              <a:t> y comunes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26"/>
          <p:cNvSpPr txBox="1"/>
          <p:nvPr/>
        </p:nvSpPr>
        <p:spPr>
          <a:xfrm>
            <a:off x="5508775" y="1104900"/>
            <a:ext cx="614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pic>
        <p:nvPicPr>
          <p:cNvPr id="411" name="Google Shape;4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225" y="1428325"/>
            <a:ext cx="3298325" cy="32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6"/>
          <p:cNvSpPr txBox="1"/>
          <p:nvPr/>
        </p:nvSpPr>
        <p:spPr>
          <a:xfrm>
            <a:off x="-1367975" y="-400200"/>
            <a:ext cx="2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"/>
          <p:cNvSpPr txBox="1"/>
          <p:nvPr>
            <p:ph type="title"/>
          </p:nvPr>
        </p:nvSpPr>
        <p:spPr>
          <a:xfrm>
            <a:off x="1272700" y="326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dinámico de tópicos por mes</a:t>
            </a:r>
            <a:endParaRPr/>
          </a:p>
        </p:txBody>
      </p:sp>
      <p:sp>
        <p:nvSpPr>
          <p:cNvPr id="419" name="Google Shape;419;p27"/>
          <p:cNvSpPr txBox="1"/>
          <p:nvPr/>
        </p:nvSpPr>
        <p:spPr>
          <a:xfrm>
            <a:off x="1229200" y="1325625"/>
            <a:ext cx="51498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Mes 1</a:t>
            </a:r>
            <a:br>
              <a:rPr b="1"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s">
                <a:latin typeface="Nunito"/>
                <a:ea typeface="Nunito"/>
                <a:cs typeface="Nunito"/>
                <a:sym typeface="Nunito"/>
              </a:rPr>
              <a:t>Tópico 0: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voc, pra, agora, algum, queria</a:t>
            </a:r>
            <a:br>
              <a:rPr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s">
                <a:latin typeface="Nunito"/>
                <a:ea typeface="Nunito"/>
                <a:cs typeface="Nunito"/>
                <a:sym typeface="Nunito"/>
              </a:rPr>
              <a:t>Tópico 1: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pra, dia, vou, bom, bem</a:t>
            </a:r>
            <a:br>
              <a:rPr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s">
                <a:latin typeface="Nunito"/>
                <a:ea typeface="Nunito"/>
                <a:cs typeface="Nunito"/>
                <a:sym typeface="Nunito"/>
              </a:rPr>
              <a:t>Tópico 2: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queria, pra, amo, triste, vou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Mes 2</a:t>
            </a:r>
            <a:br>
              <a:rPr b="1"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s">
                <a:latin typeface="Nunito"/>
                <a:ea typeface="Nunito"/>
                <a:cs typeface="Nunito"/>
                <a:sym typeface="Nunito"/>
              </a:rPr>
              <a:t>Tópico 0: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pra, queria, triste, dia, vou</a:t>
            </a:r>
            <a:br>
              <a:rPr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s">
                <a:latin typeface="Nunito"/>
                <a:ea typeface="Nunito"/>
                <a:cs typeface="Nunito"/>
                <a:sym typeface="Nunito"/>
              </a:rPr>
              <a:t>Tópico 1: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pra, dia, vou, voc, bem</a:t>
            </a:r>
            <a:br>
              <a:rPr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s">
                <a:latin typeface="Nunito"/>
                <a:ea typeface="Nunito"/>
                <a:cs typeface="Nunito"/>
                <a:sym typeface="Nunito"/>
              </a:rPr>
              <a:t>Tópico 2: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queria, pra, amo, triste, vou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Mes 3</a:t>
            </a:r>
            <a:br>
              <a:rPr b="1"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s">
                <a:latin typeface="Nunito"/>
                <a:ea typeface="Nunito"/>
                <a:cs typeface="Nunito"/>
                <a:sym typeface="Nunito"/>
              </a:rPr>
              <a:t>Tópico 0: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pra, dia, queria, triste, ter</a:t>
            </a:r>
            <a:br>
              <a:rPr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s">
                <a:latin typeface="Nunito"/>
                <a:ea typeface="Nunito"/>
                <a:cs typeface="Nunito"/>
                <a:sym typeface="Nunito"/>
              </a:rPr>
              <a:t>Tópico 1: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pra, dia, voc, bom, vou</a:t>
            </a:r>
            <a:br>
              <a:rPr lang="es">
                <a:latin typeface="Nunito"/>
                <a:ea typeface="Nunito"/>
                <a:cs typeface="Nunito"/>
                <a:sym typeface="Nunito"/>
              </a:rPr>
            </a:b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s">
                <a:latin typeface="Nunito"/>
                <a:ea typeface="Nunito"/>
                <a:cs typeface="Nunito"/>
                <a:sym typeface="Nunito"/>
              </a:rPr>
              <a:t>Tópico 2: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pra, queria, triste, amo, vou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27"/>
          <p:cNvSpPr txBox="1"/>
          <p:nvPr/>
        </p:nvSpPr>
        <p:spPr>
          <a:xfrm>
            <a:off x="6259350" y="1194350"/>
            <a:ext cx="1950600" cy="29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Coherencia</a:t>
            </a:r>
            <a:endParaRPr b="1" sz="17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u_mass</a:t>
            </a:r>
            <a:r>
              <a:rPr b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Mes 0: -0.0255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Mes 1: -0.0170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Mes 2: -0.0132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c_v</a:t>
            </a:r>
            <a:r>
              <a:rPr b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Mes 0: 0.2654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Mes 1: 0.2605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Mes 2: 0.2561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1" name="Google Shape;421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"/>
          <p:cNvSpPr txBox="1"/>
          <p:nvPr>
            <p:ph type="title"/>
          </p:nvPr>
        </p:nvSpPr>
        <p:spPr>
          <a:xfrm>
            <a:off x="1288275" y="7773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Series temporales con variables exógenas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550" y="1476100"/>
            <a:ext cx="4891800" cy="279982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9" name="Google Shape;429;p28"/>
          <p:cNvSpPr txBox="1"/>
          <p:nvPr/>
        </p:nvSpPr>
        <p:spPr>
          <a:xfrm>
            <a:off x="701075" y="4379675"/>
            <a:ext cx="68685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s" sz="1200">
                <a:solidFill>
                  <a:srgbClr val="1F2328"/>
                </a:solidFill>
                <a:highlight>
                  <a:schemeClr val="lt1"/>
                </a:highlight>
              </a:rPr>
              <a:t>Para la variable del día y la noche p valor de 0.530.</a:t>
            </a:r>
            <a:endParaRPr sz="1200"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s" sz="1200">
                <a:solidFill>
                  <a:srgbClr val="1F2328"/>
                </a:solidFill>
                <a:highlight>
                  <a:schemeClr val="lt1"/>
                </a:highlight>
              </a:rPr>
              <a:t>Para día de la semana p valor de 0.000.</a:t>
            </a:r>
            <a:endParaRPr sz="1300">
              <a:solidFill>
                <a:srgbClr val="1F2328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/>
          <p:nvPr>
            <p:ph type="title"/>
          </p:nvPr>
        </p:nvSpPr>
        <p:spPr>
          <a:xfrm>
            <a:off x="1350400" y="715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00"/>
              <a:t>Extracción de Conocimiento</a:t>
            </a:r>
            <a:endParaRPr sz="2900"/>
          </a:p>
        </p:txBody>
      </p:sp>
      <p:sp>
        <p:nvSpPr>
          <p:cNvPr id="435" name="Google Shape;435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6" name="Google Shape;436;p29"/>
          <p:cNvSpPr txBox="1"/>
          <p:nvPr/>
        </p:nvSpPr>
        <p:spPr>
          <a:xfrm>
            <a:off x="512800" y="1478550"/>
            <a:ext cx="81738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Nunito"/>
              <a:buAutoNum type="arabicPeriod"/>
            </a:pPr>
            <a:r>
              <a:rPr b="1" lang="es" sz="1100">
                <a:latin typeface="Nunito"/>
                <a:ea typeface="Nunito"/>
                <a:cs typeface="Nunito"/>
                <a:sym typeface="Nunito"/>
              </a:rPr>
              <a:t>Mayor Actividad Nocturna: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Se observa un mayor número de tweets durante la noche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AutoNum type="arabicPeriod"/>
            </a:pPr>
            <a:r>
              <a:rPr b="1" lang="es" sz="1100">
                <a:latin typeface="Nunito"/>
                <a:ea typeface="Nunito"/>
                <a:cs typeface="Nunito"/>
                <a:sym typeface="Nunito"/>
              </a:rPr>
              <a:t>Efecto del Clima en Tweets: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De noche, cuando el cielo está nublado, se publican más tweets que cuando está soleado.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Durante el día, el estado del cielo no influye significativamente.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AutoNum type="arabicPeriod"/>
            </a:pPr>
            <a:r>
              <a:rPr b="1" lang="es" sz="1100">
                <a:latin typeface="Nunito"/>
                <a:ea typeface="Nunito"/>
                <a:cs typeface="Nunito"/>
                <a:sym typeface="Nunito"/>
              </a:rPr>
              <a:t>Relación entre Temperatura y Sentimiento: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No hay correlación concluyente entre temperatura y cantidad de tweets.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Se observa una correlación moderada entre temperatura y tweets positivos.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AutoNum type="arabicPeriod"/>
            </a:pPr>
            <a:r>
              <a:rPr b="1" lang="es" sz="1100">
                <a:latin typeface="Nunito"/>
                <a:ea typeface="Nunito"/>
                <a:cs typeface="Nunito"/>
                <a:sym typeface="Nunito"/>
              </a:rPr>
              <a:t>Temáticas de los Tweets: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Por la noche destacan temas como amor y reflexión; durante el día predominan temas generales.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No hay evolución en los temas analizados durante los tres meses de datos.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AutoNum type="arabicPeriod"/>
            </a:pPr>
            <a:r>
              <a:rPr b="1" lang="es" sz="1100">
                <a:latin typeface="Nunito"/>
                <a:ea typeface="Nunito"/>
                <a:cs typeface="Nunito"/>
                <a:sym typeface="Nunito"/>
              </a:rPr>
              <a:t>Patrones Semanales: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El día de la semana influye significativamente en la actividad de tweets, con patrones distintos entre días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laborables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y fines de semana.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AutoNum type="arabicPeriod"/>
            </a:pPr>
            <a:r>
              <a:rPr b="1" lang="es" sz="1100">
                <a:latin typeface="Nunito"/>
                <a:ea typeface="Nunito"/>
                <a:cs typeface="Nunito"/>
                <a:sym typeface="Nunito"/>
              </a:rPr>
              <a:t>Resultados No Concluyentes: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Los análisis no implican causalidad y deben ser interpretados con cautela.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7" name="Google Shape;4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500" y="0"/>
            <a:ext cx="1714400" cy="17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678625" y="16637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Recogida de Datos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Preparación y Estudio de los Datos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Hipótesis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Minería de datos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Extracción de Conocimiento</a:t>
            </a:r>
            <a:endParaRPr sz="24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750" y="1587163"/>
            <a:ext cx="2477175" cy="24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2317925" y="54525"/>
            <a:ext cx="4756800" cy="8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Recogida de Datos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868338" y="830888"/>
            <a:ext cx="139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Dataset 1</a:t>
            </a:r>
            <a:endParaRPr sz="18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175" y="2434758"/>
            <a:ext cx="2307249" cy="153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4">
            <a:alphaModFix/>
          </a:blip>
          <a:srcRect b="0" l="0" r="50639" t="0"/>
          <a:stretch/>
        </p:blipFill>
        <p:spPr>
          <a:xfrm>
            <a:off x="889438" y="1896225"/>
            <a:ext cx="1349824" cy="15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/>
          <p:nvPr/>
        </p:nvSpPr>
        <p:spPr>
          <a:xfrm>
            <a:off x="6445288" y="830888"/>
            <a:ext cx="13920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Dataset 2</a:t>
            </a:r>
            <a:endParaRPr sz="18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6" name="Google Shape;2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6450" y="220270"/>
            <a:ext cx="777876" cy="53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 rotWithShape="1">
          <a:blip r:embed="rId4">
            <a:alphaModFix/>
          </a:blip>
          <a:srcRect b="0" l="50639" r="0" t="0"/>
          <a:stretch/>
        </p:blipFill>
        <p:spPr>
          <a:xfrm>
            <a:off x="889434" y="3434425"/>
            <a:ext cx="1349824" cy="15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225" y="2334699"/>
            <a:ext cx="3094175" cy="173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5"/>
          <p:cNvSpPr txBox="1"/>
          <p:nvPr/>
        </p:nvSpPr>
        <p:spPr>
          <a:xfrm>
            <a:off x="707025" y="1301200"/>
            <a:ext cx="2020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780.000 Tweets</a:t>
            </a:r>
            <a:endParaRPr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15"/>
          <p:cNvSpPr txBox="1"/>
          <p:nvPr/>
        </p:nvSpPr>
        <p:spPr>
          <a:xfrm>
            <a:off x="6131188" y="1292600"/>
            <a:ext cx="2020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 meses 20 días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 dato por hora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/>
          <p:nvPr>
            <p:ph type="title"/>
          </p:nvPr>
        </p:nvSpPr>
        <p:spPr>
          <a:xfrm>
            <a:off x="1867050" y="337750"/>
            <a:ext cx="5409900" cy="14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Preparación y estudio de los datos</a:t>
            </a:r>
            <a:endParaRPr sz="3600"/>
          </a:p>
        </p:txBody>
      </p:sp>
      <p:sp>
        <p:nvSpPr>
          <p:cNvPr id="307" name="Google Shape;307;p16"/>
          <p:cNvSpPr txBox="1"/>
          <p:nvPr>
            <p:ph idx="1" type="body"/>
          </p:nvPr>
        </p:nvSpPr>
        <p:spPr>
          <a:xfrm>
            <a:off x="2249400" y="1844050"/>
            <a:ext cx="6553800" cy="22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-33591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s" sz="5200">
                <a:latin typeface="Arial"/>
                <a:ea typeface="Arial"/>
                <a:cs typeface="Arial"/>
                <a:sym typeface="Arial"/>
              </a:rPr>
              <a:t>Eliminación de filas duplicadas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-33591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s" sz="5200">
                <a:latin typeface="Arial"/>
                <a:ea typeface="Arial"/>
                <a:cs typeface="Arial"/>
                <a:sym typeface="Arial"/>
              </a:rPr>
              <a:t>Manejo de valores nulos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-33591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s" sz="5200">
                <a:latin typeface="Arial"/>
                <a:ea typeface="Arial"/>
                <a:cs typeface="Arial"/>
                <a:sym typeface="Arial"/>
              </a:rPr>
              <a:t>Conversión de tipos de datos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-33591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s" sz="5200">
                <a:latin typeface="Arial"/>
                <a:ea typeface="Arial"/>
                <a:cs typeface="Arial"/>
                <a:sym typeface="Arial"/>
              </a:rPr>
              <a:t>Agrupación de datos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-33591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s" sz="5200">
                <a:latin typeface="Arial"/>
                <a:ea typeface="Arial"/>
                <a:cs typeface="Arial"/>
                <a:sym typeface="Arial"/>
              </a:rPr>
              <a:t>Selección de columnas relevantes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707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['datetime', 'temp', 'precip', 'preciptype', 'conditions', 'tweet_texts', 'sentiments', 'icon', 'number_tweets', 'hour']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46" y="2196350"/>
            <a:ext cx="1538200" cy="15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/>
          <p:nvPr>
            <p:ph type="title"/>
          </p:nvPr>
        </p:nvSpPr>
        <p:spPr>
          <a:xfrm>
            <a:off x="1280200" y="669425"/>
            <a:ext cx="70305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Hipótesis</a:t>
            </a:r>
            <a:endParaRPr/>
          </a:p>
        </p:txBody>
      </p:sp>
      <p:sp>
        <p:nvSpPr>
          <p:cNvPr id="315" name="Google Shape;315;p17"/>
          <p:cNvSpPr txBox="1"/>
          <p:nvPr>
            <p:ph idx="1" type="body"/>
          </p:nvPr>
        </p:nvSpPr>
        <p:spPr>
          <a:xfrm>
            <a:off x="592500" y="1517875"/>
            <a:ext cx="7959000" cy="19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Los días de temperaturas más extremas se publican más tweets que en días de clima moderado.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En días lluviosos o nublados, la cantidad de tweets con sentimiento negativo es mayor que en días soleados.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La lluvia y las bajas temperaturas están asociadas con un aumento en el número total de tweets.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El clima soleado está asociado con un aumento en los tweets con sentimiento positivo.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Los cambios climáticos bruscos (por ejemplo, de un día soleado a lluvioso) aumentan la variabilidad en los sentimientos expresados en los tweets.</a:t>
            </a:r>
            <a:endParaRPr/>
          </a:p>
        </p:txBody>
      </p:sp>
      <p:pic>
        <p:nvPicPr>
          <p:cNvPr id="316" name="Google Shape;3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975" y="3287682"/>
            <a:ext cx="2734700" cy="150979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estos datos?</a:t>
            </a:r>
            <a:endParaRPr/>
          </a:p>
        </p:txBody>
      </p:sp>
      <p:sp>
        <p:nvSpPr>
          <p:cNvPr id="323" name="Google Shape;323;p18"/>
          <p:cNvSpPr txBox="1"/>
          <p:nvPr>
            <p:ph idx="1" type="body"/>
          </p:nvPr>
        </p:nvSpPr>
        <p:spPr>
          <a:xfrm>
            <a:off x="2035200" y="15496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Variabilidad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Periodicidad y Temporalidad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Geolocalización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Riqueza en Datos Textuales</a:t>
            </a:r>
            <a:endParaRPr/>
          </a:p>
        </p:txBody>
      </p:sp>
      <p:sp>
        <p:nvSpPr>
          <p:cNvPr id="324" name="Google Shape;324;p18"/>
          <p:cNvSpPr txBox="1"/>
          <p:nvPr>
            <p:ph idx="2" type="body"/>
          </p:nvPr>
        </p:nvSpPr>
        <p:spPr>
          <a:xfrm>
            <a:off x="5284800" y="241477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Datos Faltantes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Ruido en los Tweets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Sesgo de Localización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Balanceo de Clases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Datos muy </a:t>
            </a:r>
            <a:r>
              <a:rPr lang="es"/>
              <a:t>Homogéneos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Correlación no implica Causalidad</a:t>
            </a:r>
            <a:endParaRPr/>
          </a:p>
        </p:txBody>
      </p:sp>
      <p:sp>
        <p:nvSpPr>
          <p:cNvPr id="325" name="Google Shape;325;p18"/>
          <p:cNvSpPr txBox="1"/>
          <p:nvPr>
            <p:ph type="title"/>
          </p:nvPr>
        </p:nvSpPr>
        <p:spPr>
          <a:xfrm>
            <a:off x="5354725" y="1829350"/>
            <a:ext cx="34641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Desafíos</a:t>
            </a:r>
            <a:endParaRPr/>
          </a:p>
        </p:txBody>
      </p:sp>
      <p:pic>
        <p:nvPicPr>
          <p:cNvPr id="326" name="Google Shape;3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25" y="1597875"/>
            <a:ext cx="1378350" cy="263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499" y="3031600"/>
            <a:ext cx="2583701" cy="172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4800" y="361775"/>
            <a:ext cx="2467149" cy="128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>
            <p:ph type="title"/>
          </p:nvPr>
        </p:nvSpPr>
        <p:spPr>
          <a:xfrm>
            <a:off x="753900" y="97850"/>
            <a:ext cx="5857800" cy="10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MINERÍA DE DATOS</a:t>
            </a:r>
            <a:endParaRPr/>
          </a:p>
        </p:txBody>
      </p:sp>
      <p:pic>
        <p:nvPicPr>
          <p:cNvPr id="335" name="Google Shape;3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4100" y="323175"/>
            <a:ext cx="1359875" cy="13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275" y="3111200"/>
            <a:ext cx="2843903" cy="16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0052" y="1387625"/>
            <a:ext cx="2231272" cy="15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8126" y="1387625"/>
            <a:ext cx="2671975" cy="15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8125" y="3111202"/>
            <a:ext cx="2751693" cy="16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 txBox="1"/>
          <p:nvPr>
            <p:ph type="title"/>
          </p:nvPr>
        </p:nvSpPr>
        <p:spPr>
          <a:xfrm>
            <a:off x="4317750" y="1414638"/>
            <a:ext cx="5085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Nunito"/>
                <a:ea typeface="Nunito"/>
                <a:cs typeface="Nunito"/>
                <a:sym typeface="Nunito"/>
              </a:rPr>
              <a:t>Día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6" name="Google Shape;3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8200"/>
            <a:ext cx="4609400" cy="23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18200"/>
            <a:ext cx="4609425" cy="23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/>
          <p:nvPr/>
        </p:nvSpPr>
        <p:spPr>
          <a:xfrm>
            <a:off x="1217925" y="330575"/>
            <a:ext cx="782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Análisis de la condición meteorológica y el número de tweets en función del día y la noche</a:t>
            </a:r>
            <a:endParaRPr sz="2500"/>
          </a:p>
        </p:txBody>
      </p:sp>
      <p:sp>
        <p:nvSpPr>
          <p:cNvPr id="349" name="Google Shape;349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0" name="Google Shape;350;p20"/>
          <p:cNvSpPr txBox="1"/>
          <p:nvPr/>
        </p:nvSpPr>
        <p:spPr>
          <a:xfrm>
            <a:off x="2327250" y="4533475"/>
            <a:ext cx="44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1F2328"/>
                </a:solidFill>
                <a:highlight>
                  <a:srgbClr val="FFFFFF"/>
                </a:highlight>
              </a:rPr>
              <a:t>D</a:t>
            </a:r>
            <a:r>
              <a:rPr lang="es" sz="1200">
                <a:solidFill>
                  <a:srgbClr val="1F2328"/>
                </a:solidFill>
                <a:highlight>
                  <a:srgbClr val="FFFFFF"/>
                </a:highlight>
              </a:rPr>
              <a:t>urante el día los mayores picos pertenecen a cielo despejado.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 txBox="1"/>
          <p:nvPr>
            <p:ph type="title"/>
          </p:nvPr>
        </p:nvSpPr>
        <p:spPr>
          <a:xfrm>
            <a:off x="1217000" y="309075"/>
            <a:ext cx="77457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la condición meteorológica y el número de tweets en función del día y la noche</a:t>
            </a:r>
            <a:endParaRPr/>
          </a:p>
        </p:txBody>
      </p:sp>
      <p:pic>
        <p:nvPicPr>
          <p:cNvPr id="356" name="Google Shape;3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5" y="1903048"/>
            <a:ext cx="4445073" cy="22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625" y="1903050"/>
            <a:ext cx="4445076" cy="22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1"/>
          <p:cNvSpPr txBox="1"/>
          <p:nvPr/>
        </p:nvSpPr>
        <p:spPr>
          <a:xfrm>
            <a:off x="4001100" y="1280785"/>
            <a:ext cx="1141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Noche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9" name="Google Shape;359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0" name="Google Shape;360;p21"/>
          <p:cNvSpPr txBox="1"/>
          <p:nvPr/>
        </p:nvSpPr>
        <p:spPr>
          <a:xfrm>
            <a:off x="1150500" y="4427975"/>
            <a:ext cx="684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lang="es" sz="1300">
                <a:solidFill>
                  <a:srgbClr val="1F2328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urante la noche, las horas con mayor número de tweets pertenecen a un cielo nublado.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